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57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2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3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12298680" cy="77800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43840" y="-274320"/>
            <a:ext cx="12839700" cy="772668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accent4"/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accent4"/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accent4"/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accent4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3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2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3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7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7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70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5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2693-CC78-46C8-A4F5-59A2D8119D4B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8F0E9-EF99-4020-A37C-1B48A2207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0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ace freddie mercu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"/>
          <a:stretch/>
        </p:blipFill>
        <p:spPr bwMode="auto">
          <a:xfrm>
            <a:off x="2959524" y="698183"/>
            <a:ext cx="6331585" cy="61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62557" y="6084711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  <a:latin typeface="Bahnschrift" panose="020B0502040204020203" pitchFamily="34" charset="0"/>
              </a:rPr>
              <a:t>A song about my PhD</a:t>
            </a:r>
          </a:p>
          <a:p>
            <a:pPr algn="ctr"/>
            <a:r>
              <a:rPr lang="en-GB" sz="1400" dirty="0" smtClean="0">
                <a:solidFill>
                  <a:srgbClr val="FFC000"/>
                </a:solidFill>
                <a:latin typeface="Bahnschrift" panose="020B0502040204020203" pitchFamily="34" charset="0"/>
              </a:rPr>
              <a:t>Sofia Qvarfort</a:t>
            </a:r>
            <a:endParaRPr lang="en-GB" sz="14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Professor, can I publish this? </a:t>
            </a:r>
          </a:p>
          <a:p>
            <a:pPr marL="0" indent="0" algn="ctr">
              <a:buNone/>
            </a:pPr>
            <a:r>
              <a:rPr lang="en-GB" sz="6000" dirty="0" smtClean="0"/>
              <a:t>I hope I’ll get a really good review!</a:t>
            </a:r>
          </a:p>
        </p:txBody>
      </p:sp>
    </p:spTree>
    <p:extLst>
      <p:ext uri="{BB962C8B-B14F-4D97-AF65-F5344CB8AC3E}">
        <p14:creationId xmlns:p14="http://schemas.microsoft.com/office/powerpoint/2010/main" val="11712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Quantum, ooh</a:t>
            </a:r>
          </a:p>
        </p:txBody>
      </p:sp>
    </p:spTree>
    <p:extLst>
      <p:ext uri="{BB962C8B-B14F-4D97-AF65-F5344CB8AC3E}">
        <p14:creationId xmlns:p14="http://schemas.microsoft.com/office/powerpoint/2010/main" val="8366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Commutators make me cry!</a:t>
            </a:r>
          </a:p>
          <a:p>
            <a:pPr marL="0" indent="0" algn="ctr">
              <a:buNone/>
            </a:pPr>
            <a:r>
              <a:rPr lang="en-GB" sz="6000" dirty="0" smtClean="0"/>
              <a:t>And I can’t add the noise into my models!</a:t>
            </a:r>
          </a:p>
        </p:txBody>
      </p:sp>
    </p:spTree>
    <p:extLst>
      <p:ext uri="{BB962C8B-B14F-4D97-AF65-F5344CB8AC3E}">
        <p14:creationId xmlns:p14="http://schemas.microsoft.com/office/powerpoint/2010/main" val="41271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But I carry on, carry on</a:t>
            </a:r>
          </a:p>
          <a:p>
            <a:pPr marL="0" indent="0" algn="ctr">
              <a:buNone/>
            </a:pPr>
            <a:r>
              <a:rPr lang="en-GB" sz="6000" dirty="0" smtClean="0"/>
              <a:t>As if my PhD really mattered… </a:t>
            </a:r>
          </a:p>
        </p:txBody>
      </p:sp>
    </p:spTree>
    <p:extLst>
      <p:ext uri="{BB962C8B-B14F-4D97-AF65-F5344CB8AC3E}">
        <p14:creationId xmlns:p14="http://schemas.microsoft.com/office/powerpoint/2010/main" val="32139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Fisher information</a:t>
            </a:r>
          </a:p>
          <a:p>
            <a:pPr marL="0" indent="0" algn="ctr">
              <a:buNone/>
            </a:pPr>
            <a:r>
              <a:rPr lang="en-GB" sz="6000" dirty="0" smtClean="0"/>
              <a:t>Gives the variance</a:t>
            </a:r>
          </a:p>
        </p:txBody>
      </p:sp>
    </p:spTree>
    <p:extLst>
      <p:ext uri="{BB962C8B-B14F-4D97-AF65-F5344CB8AC3E}">
        <p14:creationId xmlns:p14="http://schemas.microsoft.com/office/powerpoint/2010/main" val="22135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Of a gravity measurement </a:t>
            </a:r>
          </a:p>
          <a:p>
            <a:pPr marL="0" indent="0" algn="ctr">
              <a:buNone/>
            </a:pPr>
            <a:r>
              <a:rPr lang="en-GB" sz="6000" dirty="0" smtClean="0"/>
              <a:t>Add some values, you’re all set</a:t>
            </a:r>
          </a:p>
        </p:txBody>
      </p:sp>
    </p:spTree>
    <p:extLst>
      <p:ext uri="{BB962C8B-B14F-4D97-AF65-F5344CB8AC3E}">
        <p14:creationId xmlns:p14="http://schemas.microsoft.com/office/powerpoint/2010/main" val="39186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Quantum metrology</a:t>
            </a:r>
          </a:p>
          <a:p>
            <a:pPr marL="0" indent="0" algn="ctr">
              <a:buNone/>
            </a:pPr>
            <a:r>
              <a:rPr lang="en-GB" sz="6000" dirty="0" smtClean="0"/>
              <a:t>Gives us the bounds</a:t>
            </a:r>
          </a:p>
        </p:txBody>
      </p:sp>
    </p:spTree>
    <p:extLst>
      <p:ext uri="{BB962C8B-B14F-4D97-AF65-F5344CB8AC3E}">
        <p14:creationId xmlns:p14="http://schemas.microsoft.com/office/powerpoint/2010/main" val="4295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err="1" smtClean="0"/>
              <a:t>Gotta</a:t>
            </a:r>
            <a:r>
              <a:rPr lang="en-GB" sz="6000" dirty="0" smtClean="0"/>
              <a:t> calculate them all and find the truth!</a:t>
            </a:r>
          </a:p>
        </p:txBody>
      </p:sp>
    </p:spTree>
    <p:extLst>
      <p:ext uri="{BB962C8B-B14F-4D97-AF65-F5344CB8AC3E}">
        <p14:creationId xmlns:p14="http://schemas.microsoft.com/office/powerpoint/2010/main" val="35547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Quantum, ooh</a:t>
            </a:r>
          </a:p>
        </p:txBody>
      </p:sp>
    </p:spTree>
    <p:extLst>
      <p:ext uri="{BB962C8B-B14F-4D97-AF65-F5344CB8AC3E}">
        <p14:creationId xmlns:p14="http://schemas.microsoft.com/office/powerpoint/2010/main" val="9976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I </a:t>
            </a:r>
            <a:r>
              <a:rPr lang="en-GB" sz="6000" dirty="0" smtClean="0"/>
              <a:t>get some decent bounds</a:t>
            </a:r>
            <a:endParaRPr lang="en-GB" sz="6000" dirty="0" smtClean="0"/>
          </a:p>
          <a:p>
            <a:pPr marL="0" indent="0" algn="ctr">
              <a:buNone/>
            </a:pPr>
            <a:r>
              <a:rPr lang="en-GB" sz="6000" dirty="0" smtClean="0"/>
              <a:t>But would it work experimentally at all?</a:t>
            </a:r>
          </a:p>
        </p:txBody>
      </p:sp>
    </p:spTree>
    <p:extLst>
      <p:ext uri="{BB962C8B-B14F-4D97-AF65-F5344CB8AC3E}">
        <p14:creationId xmlns:p14="http://schemas.microsoft.com/office/powerpoint/2010/main" val="6650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322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Is this PhD life? </a:t>
            </a:r>
            <a:endParaRPr lang="en-GB" sz="6000" dirty="0"/>
          </a:p>
          <a:p>
            <a:pPr marL="0" indent="0" algn="ctr">
              <a:buNone/>
            </a:pPr>
            <a:r>
              <a:rPr lang="en-GB" sz="6000" dirty="0" smtClean="0"/>
              <a:t>Is this just fantasy? </a:t>
            </a:r>
          </a:p>
          <a:p>
            <a:pPr marL="0" indent="0" algn="ctr">
              <a:buNone/>
            </a:pP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140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I see a cubic Hamiltonian we can solve</a:t>
            </a:r>
          </a:p>
        </p:txBody>
      </p:sp>
    </p:spTree>
    <p:extLst>
      <p:ext uri="{BB962C8B-B14F-4D97-AF65-F5344CB8AC3E}">
        <p14:creationId xmlns:p14="http://schemas.microsoft.com/office/powerpoint/2010/main" val="12224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Linear force, linear force</a:t>
            </a:r>
          </a:p>
          <a:p>
            <a:pPr marL="0" indent="0" algn="ctr">
              <a:buNone/>
            </a:pPr>
            <a:r>
              <a:rPr lang="en-GB" sz="6000" dirty="0" smtClean="0"/>
              <a:t>It becomes a potential!</a:t>
            </a:r>
          </a:p>
        </p:txBody>
      </p:sp>
    </p:spTree>
    <p:extLst>
      <p:ext uri="{BB962C8B-B14F-4D97-AF65-F5344CB8AC3E}">
        <p14:creationId xmlns:p14="http://schemas.microsoft.com/office/powerpoint/2010/main" val="38423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Algebras and writing</a:t>
            </a:r>
          </a:p>
          <a:p>
            <a:pPr marL="0" indent="0" algn="ctr">
              <a:buNone/>
            </a:pPr>
            <a:r>
              <a:rPr lang="en-GB" sz="6000" dirty="0" smtClean="0"/>
              <a:t>Very </a:t>
            </a:r>
            <a:r>
              <a:rPr lang="en-GB" sz="6000" dirty="0" err="1" smtClean="0"/>
              <a:t>very</a:t>
            </a:r>
            <a:r>
              <a:rPr lang="en-GB" sz="6000" dirty="0" smtClean="0"/>
              <a:t> enlightening me!</a:t>
            </a:r>
          </a:p>
        </p:txBody>
      </p:sp>
    </p:spTree>
    <p:extLst>
      <p:ext uri="{BB962C8B-B14F-4D97-AF65-F5344CB8AC3E}">
        <p14:creationId xmlns:p14="http://schemas.microsoft.com/office/powerpoint/2010/main" val="27558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Quantum systems</a:t>
            </a:r>
          </a:p>
          <a:p>
            <a:pPr marL="0" indent="0" algn="ctr">
              <a:buNone/>
            </a:pPr>
            <a:r>
              <a:rPr lang="en-GB" sz="6000" dirty="0" smtClean="0"/>
              <a:t>Quantum systems</a:t>
            </a:r>
          </a:p>
        </p:txBody>
      </p:sp>
    </p:spTree>
    <p:extLst>
      <p:ext uri="{BB962C8B-B14F-4D97-AF65-F5344CB8AC3E}">
        <p14:creationId xmlns:p14="http://schemas.microsoft.com/office/powerpoint/2010/main" val="1826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How to quantise I don’t know!</a:t>
            </a:r>
          </a:p>
        </p:txBody>
      </p:sp>
    </p:spTree>
    <p:extLst>
      <p:ext uri="{BB962C8B-B14F-4D97-AF65-F5344CB8AC3E}">
        <p14:creationId xmlns:p14="http://schemas.microsoft.com/office/powerpoint/2010/main" val="19977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Light and mechanics, they will entangle</a:t>
            </a:r>
          </a:p>
        </p:txBody>
      </p:sp>
    </p:spTree>
    <p:extLst>
      <p:ext uri="{BB962C8B-B14F-4D97-AF65-F5344CB8AC3E}">
        <p14:creationId xmlns:p14="http://schemas.microsoft.com/office/powerpoint/2010/main" val="29069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Gravity enters as a phase into the light state</a:t>
            </a:r>
          </a:p>
        </p:txBody>
      </p:sp>
    </p:spTree>
    <p:extLst>
      <p:ext uri="{BB962C8B-B14F-4D97-AF65-F5344CB8AC3E}">
        <p14:creationId xmlns:p14="http://schemas.microsoft.com/office/powerpoint/2010/main" val="29824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The system decouples after one period</a:t>
            </a:r>
          </a:p>
        </p:txBody>
      </p:sp>
    </p:spTree>
    <p:extLst>
      <p:ext uri="{BB962C8B-B14F-4D97-AF65-F5344CB8AC3E}">
        <p14:creationId xmlns:p14="http://schemas.microsoft.com/office/powerpoint/2010/main" val="32251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smtClean="0"/>
              <a:t>(Inset Freddie </a:t>
            </a:r>
            <a:r>
              <a:rPr lang="en-GB" sz="5400" dirty="0" smtClean="0"/>
              <a:t>Mercury being awesome)</a:t>
            </a:r>
          </a:p>
        </p:txBody>
      </p:sp>
    </p:spTree>
    <p:extLst>
      <p:ext uri="{BB962C8B-B14F-4D97-AF65-F5344CB8AC3E}">
        <p14:creationId xmlns:p14="http://schemas.microsoft.com/office/powerpoint/2010/main" val="2874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This research really sets the world alight for me</a:t>
            </a:r>
          </a:p>
          <a:p>
            <a:pPr marL="0" indent="0" algn="ctr">
              <a:buNone/>
            </a:pPr>
            <a:r>
              <a:rPr lang="en-GB" sz="6000" dirty="0" smtClean="0"/>
              <a:t>For me</a:t>
            </a:r>
          </a:p>
          <a:p>
            <a:pPr marL="0" indent="0" algn="ctr">
              <a:buNone/>
            </a:pPr>
            <a:r>
              <a:rPr lang="en-GB" sz="6000" dirty="0" smtClean="0"/>
              <a:t>For me</a:t>
            </a:r>
          </a:p>
        </p:txBody>
      </p:sp>
    </p:spTree>
    <p:extLst>
      <p:ext uri="{BB962C8B-B14F-4D97-AF65-F5344CB8AC3E}">
        <p14:creationId xmlns:p14="http://schemas.microsoft.com/office/powerpoint/2010/main" val="10336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To use quantum systems</a:t>
            </a:r>
            <a:endParaRPr lang="en-GB" sz="6000" dirty="0"/>
          </a:p>
          <a:p>
            <a:pPr marL="0" indent="0" algn="ctr">
              <a:buNone/>
            </a:pPr>
            <a:r>
              <a:rPr lang="en-GB" sz="6000" dirty="0" smtClean="0"/>
              <a:t>As sensors for gravity?</a:t>
            </a:r>
          </a:p>
        </p:txBody>
      </p:sp>
    </p:spTree>
    <p:extLst>
      <p:ext uri="{BB962C8B-B14F-4D97-AF65-F5344CB8AC3E}">
        <p14:creationId xmlns:p14="http://schemas.microsoft.com/office/powerpoint/2010/main" val="13301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So I’ve written a paper and it’s on the </a:t>
            </a:r>
            <a:r>
              <a:rPr lang="en-GB" sz="6000" dirty="0" err="1" smtClean="0"/>
              <a:t>arXiv</a:t>
            </a:r>
            <a:r>
              <a:rPr lang="en-GB" sz="6000" dirty="0" smtClean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20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I’ve got some results and they’re pretty air-tight! </a:t>
            </a:r>
          </a:p>
        </p:txBody>
      </p:sp>
    </p:spTree>
    <p:extLst>
      <p:ext uri="{BB962C8B-B14F-4D97-AF65-F5344CB8AC3E}">
        <p14:creationId xmlns:p14="http://schemas.microsoft.com/office/powerpoint/2010/main" val="28326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Ooh, science!</a:t>
            </a:r>
          </a:p>
          <a:p>
            <a:pPr marL="0" indent="0" algn="ctr">
              <a:buNone/>
            </a:pPr>
            <a:r>
              <a:rPr lang="en-GB" sz="6000" dirty="0" smtClean="0"/>
              <a:t>I just love doing science! </a:t>
            </a:r>
          </a:p>
        </p:txBody>
      </p:sp>
    </p:spTree>
    <p:extLst>
      <p:ext uri="{BB962C8B-B14F-4D97-AF65-F5344CB8AC3E}">
        <p14:creationId xmlns:p14="http://schemas.microsoft.com/office/powerpoint/2010/main" val="7402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I just </a:t>
            </a:r>
            <a:r>
              <a:rPr lang="en-GB" sz="6000" dirty="0" err="1" smtClean="0"/>
              <a:t>wanna</a:t>
            </a:r>
            <a:r>
              <a:rPr lang="en-GB" sz="6000" dirty="0" smtClean="0"/>
              <a:t> stay</a:t>
            </a:r>
          </a:p>
          <a:p>
            <a:pPr marL="0" indent="0" algn="ctr">
              <a:buNone/>
            </a:pPr>
            <a:r>
              <a:rPr lang="en-GB" sz="6000" dirty="0" smtClean="0"/>
              <a:t>Just </a:t>
            </a:r>
            <a:r>
              <a:rPr lang="en-GB" sz="6000" dirty="0" err="1" smtClean="0"/>
              <a:t>wanna</a:t>
            </a:r>
            <a:r>
              <a:rPr lang="en-GB" sz="6000" dirty="0" smtClean="0"/>
              <a:t> stay in academia</a:t>
            </a:r>
          </a:p>
        </p:txBody>
      </p:sp>
    </p:spTree>
    <p:extLst>
      <p:ext uri="{BB962C8B-B14F-4D97-AF65-F5344CB8AC3E}">
        <p14:creationId xmlns:p14="http://schemas.microsoft.com/office/powerpoint/2010/main" val="12693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To publish and to flourish</a:t>
            </a:r>
            <a:endParaRPr lang="en-GB" sz="6000" dirty="0"/>
          </a:p>
          <a:p>
            <a:pPr marL="0" indent="0" algn="ctr">
              <a:buNone/>
            </a:pPr>
            <a:r>
              <a:rPr lang="en-GB" sz="6000" dirty="0" smtClean="0"/>
              <a:t>So for my PhD</a:t>
            </a:r>
          </a:p>
        </p:txBody>
      </p:sp>
    </p:spTree>
    <p:extLst>
      <p:ext uri="{BB962C8B-B14F-4D97-AF65-F5344CB8AC3E}">
        <p14:creationId xmlns:p14="http://schemas.microsoft.com/office/powerpoint/2010/main" val="22454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I tried to understand</a:t>
            </a:r>
          </a:p>
          <a:p>
            <a:pPr marL="0" indent="0" algn="ctr">
              <a:buNone/>
            </a:pPr>
            <a:r>
              <a:rPr lang="en-GB" sz="6000" dirty="0" smtClean="0"/>
              <a:t>How to measure gravity</a:t>
            </a:r>
          </a:p>
        </p:txBody>
      </p:sp>
    </p:spTree>
    <p:extLst>
      <p:ext uri="{BB962C8B-B14F-4D97-AF65-F5344CB8AC3E}">
        <p14:creationId xmlns:p14="http://schemas.microsoft.com/office/powerpoint/2010/main" val="2326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(I’m going to hand in my thesis now…!)</a:t>
            </a:r>
          </a:p>
        </p:txBody>
      </p:sp>
    </p:spTree>
    <p:extLst>
      <p:ext uri="{BB962C8B-B14F-4D97-AF65-F5344CB8AC3E}">
        <p14:creationId xmlns:p14="http://schemas.microsoft.com/office/powerpoint/2010/main" val="28490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Take laser light</a:t>
            </a:r>
          </a:p>
          <a:p>
            <a:pPr marL="0" indent="0" algn="ctr">
              <a:buNone/>
            </a:pPr>
            <a:r>
              <a:rPr lang="en-GB" sz="6000" dirty="0" smtClean="0"/>
              <a:t>Point it at a sphere and see</a:t>
            </a:r>
          </a:p>
        </p:txBody>
      </p:sp>
    </p:spTree>
    <p:extLst>
      <p:ext uri="{BB962C8B-B14F-4D97-AF65-F5344CB8AC3E}">
        <p14:creationId xmlns:p14="http://schemas.microsoft.com/office/powerpoint/2010/main" val="33903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It’s optomechanics!</a:t>
            </a:r>
          </a:p>
          <a:p>
            <a:pPr marL="0" indent="0" algn="ctr">
              <a:buNone/>
            </a:pPr>
            <a:r>
              <a:rPr lang="en-GB" sz="6000" dirty="0" smtClean="0"/>
              <a:t>And now add gravity</a:t>
            </a:r>
          </a:p>
        </p:txBody>
      </p:sp>
    </p:spTree>
    <p:extLst>
      <p:ext uri="{BB962C8B-B14F-4D97-AF65-F5344CB8AC3E}">
        <p14:creationId xmlns:p14="http://schemas.microsoft.com/office/powerpoint/2010/main" val="20086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But the dynamics is</a:t>
            </a:r>
          </a:p>
          <a:p>
            <a:pPr marL="0" indent="0" algn="ctr">
              <a:buNone/>
            </a:pPr>
            <a:r>
              <a:rPr lang="en-GB" sz="6000" dirty="0" smtClean="0"/>
              <a:t>hard to solve</a:t>
            </a:r>
          </a:p>
          <a:p>
            <a:pPr marL="0" indent="0" algn="ctr">
              <a:buNone/>
            </a:pPr>
            <a:r>
              <a:rPr lang="en-GB" sz="6000" dirty="0" smtClean="0"/>
              <a:t>System they must time-evolve!</a:t>
            </a:r>
          </a:p>
        </p:txBody>
      </p:sp>
    </p:spTree>
    <p:extLst>
      <p:ext uri="{BB962C8B-B14F-4D97-AF65-F5344CB8AC3E}">
        <p14:creationId xmlns:p14="http://schemas.microsoft.com/office/powerpoint/2010/main" val="19041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And the way we measure</a:t>
            </a:r>
          </a:p>
          <a:p>
            <a:pPr marL="0" indent="0" algn="ctr">
              <a:buNone/>
            </a:pPr>
            <a:r>
              <a:rPr lang="en-GB" sz="6000" dirty="0" smtClean="0"/>
              <a:t>Really </a:t>
            </a:r>
            <a:r>
              <a:rPr lang="en-GB" sz="6000" dirty="0" err="1" smtClean="0"/>
              <a:t>really</a:t>
            </a:r>
            <a:r>
              <a:rPr lang="en-GB" sz="6000" dirty="0" smtClean="0"/>
              <a:t> matters to me</a:t>
            </a:r>
          </a:p>
          <a:p>
            <a:pPr marL="0" indent="0" algn="ctr">
              <a:buNone/>
            </a:pPr>
            <a:r>
              <a:rPr lang="en-GB" sz="6000" dirty="0" smtClean="0"/>
              <a:t>to me</a:t>
            </a:r>
          </a:p>
        </p:txBody>
      </p:sp>
    </p:spTree>
    <p:extLst>
      <p:ext uri="{BB962C8B-B14F-4D97-AF65-F5344CB8AC3E}">
        <p14:creationId xmlns:p14="http://schemas.microsoft.com/office/powerpoint/2010/main" val="36684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Professor, I’m so confused</a:t>
            </a:r>
          </a:p>
        </p:txBody>
      </p:sp>
    </p:spTree>
    <p:extLst>
      <p:ext uri="{BB962C8B-B14F-4D97-AF65-F5344CB8AC3E}">
        <p14:creationId xmlns:p14="http://schemas.microsoft.com/office/powerpoint/2010/main" val="19369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19" y="20984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/>
              <a:t>These results cannot be true</a:t>
            </a:r>
          </a:p>
          <a:p>
            <a:pPr marL="0" indent="0" algn="ctr">
              <a:buNone/>
            </a:pPr>
            <a:r>
              <a:rPr lang="en-GB" sz="6000" dirty="0" smtClean="0"/>
              <a:t>There’s an extra factor of two!</a:t>
            </a:r>
          </a:p>
        </p:txBody>
      </p:sp>
    </p:spTree>
    <p:extLst>
      <p:ext uri="{BB962C8B-B14F-4D97-AF65-F5344CB8AC3E}">
        <p14:creationId xmlns:p14="http://schemas.microsoft.com/office/powerpoint/2010/main" val="21716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324</Words>
  <Application>Microsoft Office PowerPoint</Application>
  <PresentationFormat>Widescreen</PresentationFormat>
  <Paragraphs>62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Rhapsody</dc:title>
  <dc:creator>Sofia Qvarfort</dc:creator>
  <cp:lastModifiedBy>Sofia Qvarfort</cp:lastModifiedBy>
  <cp:revision>10</cp:revision>
  <dcterms:created xsi:type="dcterms:W3CDTF">2019-11-15T21:36:48Z</dcterms:created>
  <dcterms:modified xsi:type="dcterms:W3CDTF">2019-11-18T13:11:02Z</dcterms:modified>
</cp:coreProperties>
</file>